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
  </p:notesMasterIdLst>
  <p:sldIdLst>
    <p:sldId id="312" r:id="rId5"/>
    <p:sldId id="313" r:id="rId6"/>
    <p:sldId id="314" r:id="rId7"/>
    <p:sldId id="315" r:id="rId8"/>
  </p:sldIdLst>
  <p:sldSz cx="9144000" cy="5143500" type="screen16x9"/>
  <p:notesSz cx="6858000" cy="9144000"/>
  <p:custDataLst>
    <p:tags r:id="rId10"/>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0C54FFE9-CC71-4DA7-B03F-3DDC6489BFF3}">
          <p14:sldIdLst>
            <p14:sldId id="312"/>
            <p14:sldId id="313"/>
            <p14:sldId id="314"/>
            <p14:sldId id="315"/>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78" autoAdjust="0"/>
    <p:restoredTop sz="94660"/>
  </p:normalViewPr>
  <p:slideViewPr>
    <p:cSldViewPr>
      <p:cViewPr varScale="1">
        <p:scale>
          <a:sx n="144" d="100"/>
          <a:sy n="144" d="100"/>
        </p:scale>
        <p:origin x="726" y="120"/>
      </p:cViewPr>
      <p:guideLst>
        <p:guide orient="horz" pos="162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mpert, Ethan" userId="eee57c4e-2dd3-41a8-ab02-bdd0128d49b9" providerId="ADAL" clId="{72E89CC1-2FF3-4294-B25A-639E19D65252}"/>
    <pc:docChg chg="custSel modSld">
      <pc:chgData name="Gumpert, Ethan" userId="eee57c4e-2dd3-41a8-ab02-bdd0128d49b9" providerId="ADAL" clId="{72E89CC1-2FF3-4294-B25A-639E19D65252}" dt="2020-06-26T17:20:08.651" v="75" actId="20577"/>
      <pc:docMkLst>
        <pc:docMk/>
      </pc:docMkLst>
      <pc:sldChg chg="modSp">
        <pc:chgData name="Gumpert, Ethan" userId="eee57c4e-2dd3-41a8-ab02-bdd0128d49b9" providerId="ADAL" clId="{72E89CC1-2FF3-4294-B25A-639E19D65252}" dt="2020-06-26T17:20:08.651" v="75" actId="20577"/>
        <pc:sldMkLst>
          <pc:docMk/>
          <pc:sldMk cId="2288339548" sldId="273"/>
        </pc:sldMkLst>
        <pc:spChg chg="mod">
          <ac:chgData name="Gumpert, Ethan" userId="eee57c4e-2dd3-41a8-ab02-bdd0128d49b9" providerId="ADAL" clId="{72E89CC1-2FF3-4294-B25A-639E19D65252}" dt="2020-06-26T17:20:08.651" v="75" actId="20577"/>
          <ac:spMkLst>
            <pc:docMk/>
            <pc:sldMk cId="2288339548" sldId="273"/>
            <ac:spMk id="5" creationId="{7E781822-37EC-4931-BCD6-10C226B27820}"/>
          </ac:spMkLst>
        </pc:spChg>
      </pc:sldChg>
      <pc:sldChg chg="modSp">
        <pc:chgData name="Gumpert, Ethan" userId="eee57c4e-2dd3-41a8-ab02-bdd0128d49b9" providerId="ADAL" clId="{72E89CC1-2FF3-4294-B25A-639E19D65252}" dt="2020-06-26T17:18:51.874" v="19" actId="20577"/>
        <pc:sldMkLst>
          <pc:docMk/>
          <pc:sldMk cId="2717951442" sldId="286"/>
        </pc:sldMkLst>
        <pc:spChg chg="mod">
          <ac:chgData name="Gumpert, Ethan" userId="eee57c4e-2dd3-41a8-ab02-bdd0128d49b9" providerId="ADAL" clId="{72E89CC1-2FF3-4294-B25A-639E19D65252}" dt="2020-06-26T17:18:51.874" v="19" actId="20577"/>
          <ac:spMkLst>
            <pc:docMk/>
            <pc:sldMk cId="2717951442" sldId="286"/>
            <ac:spMk id="2" creationId="{963C8452-DF0F-4320-813F-E72FDD3BDF8C}"/>
          </ac:spMkLst>
        </pc:spChg>
      </pc:sldChg>
      <pc:sldChg chg="modSp">
        <pc:chgData name="Gumpert, Ethan" userId="eee57c4e-2dd3-41a8-ab02-bdd0128d49b9" providerId="ADAL" clId="{72E89CC1-2FF3-4294-B25A-639E19D65252}" dt="2020-06-26T17:19:19.381" v="63" actId="20577"/>
        <pc:sldMkLst>
          <pc:docMk/>
          <pc:sldMk cId="553367523" sldId="290"/>
        </pc:sldMkLst>
        <pc:spChg chg="mod">
          <ac:chgData name="Gumpert, Ethan" userId="eee57c4e-2dd3-41a8-ab02-bdd0128d49b9" providerId="ADAL" clId="{72E89CC1-2FF3-4294-B25A-639E19D65252}" dt="2020-06-26T17:19:04.166" v="24" actId="20577"/>
          <ac:spMkLst>
            <pc:docMk/>
            <pc:sldMk cId="553367523" sldId="290"/>
            <ac:spMk id="2" creationId="{963C8452-DF0F-4320-813F-E72FDD3BDF8C}"/>
          </ac:spMkLst>
        </pc:spChg>
        <pc:spChg chg="mod">
          <ac:chgData name="Gumpert, Ethan" userId="eee57c4e-2dd3-41a8-ab02-bdd0128d49b9" providerId="ADAL" clId="{72E89CC1-2FF3-4294-B25A-639E19D65252}" dt="2020-06-26T17:19:19.381" v="63" actId="20577"/>
          <ac:spMkLst>
            <pc:docMk/>
            <pc:sldMk cId="553367523" sldId="290"/>
            <ac:spMk id="6" creationId="{7401E7FB-9716-4725-989E-1942CA6E11EE}"/>
          </ac:spMkLst>
        </pc:spChg>
      </pc:sldChg>
    </pc:docChg>
  </pc:docChgLst>
  <pc:docChgLst>
    <pc:chgData name="Kassem, Rana [GTSBE]" userId="e4c360c7-7847-46e6-bdb2-4d20c8ce8a85" providerId="ADAL" clId="{49B8EA92-1382-4E63-8949-A9C2EDFF8E0D}"/>
    <pc:docChg chg="modSld">
      <pc:chgData name="Kassem, Rana [GTSBE]" userId="e4c360c7-7847-46e6-bdb2-4d20c8ce8a85" providerId="ADAL" clId="{49B8EA92-1382-4E63-8949-A9C2EDFF8E0D}" dt="2021-05-19T07:59:23.068" v="9" actId="113"/>
      <pc:docMkLst>
        <pc:docMk/>
      </pc:docMkLst>
      <pc:sldChg chg="addSp modSp mod">
        <pc:chgData name="Kassem, Rana [GTSBE]" userId="e4c360c7-7847-46e6-bdb2-4d20c8ce8a85" providerId="ADAL" clId="{49B8EA92-1382-4E63-8949-A9C2EDFF8E0D}" dt="2021-05-19T07:59:23.068" v="9" actId="113"/>
        <pc:sldMkLst>
          <pc:docMk/>
          <pc:sldMk cId="521599352" sldId="312"/>
        </pc:sldMkLst>
        <pc:spChg chg="add mod">
          <ac:chgData name="Kassem, Rana [GTSBE]" userId="e4c360c7-7847-46e6-bdb2-4d20c8ce8a85" providerId="ADAL" clId="{49B8EA92-1382-4E63-8949-A9C2EDFF8E0D}" dt="2021-05-19T07:59:23.068" v="9" actId="113"/>
          <ac:spMkLst>
            <pc:docMk/>
            <pc:sldMk cId="521599352" sldId="312"/>
            <ac:spMk id="8" creationId="{C8C6289D-3008-44C2-BC70-61F746115304}"/>
          </ac:spMkLst>
        </pc:spChg>
        <pc:spChg chg="mod">
          <ac:chgData name="Kassem, Rana [GTSBE]" userId="e4c360c7-7847-46e6-bdb2-4d20c8ce8a85" providerId="ADAL" clId="{49B8EA92-1382-4E63-8949-A9C2EDFF8E0D}" dt="2021-05-19T07:59:04.838" v="0" actId="1076"/>
          <ac:spMkLst>
            <pc:docMk/>
            <pc:sldMk cId="521599352" sldId="312"/>
            <ac:spMk id="9" creationId="{A2C44AA8-93B2-5D44-9491-F0CE9E2D631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10/20/2022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0CB99EB-179F-1846-AB36-96678F0CDE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93453"/>
          <a:stretch/>
        </p:blipFill>
        <p:spPr>
          <a:xfrm>
            <a:off x="7696201" y="204107"/>
            <a:ext cx="76200" cy="536627"/>
          </a:xfrm>
          <a:prstGeom prst="rect">
            <a:avLst/>
          </a:prstGeom>
        </p:spPr>
      </p:pic>
      <p:sp>
        <p:nvSpPr>
          <p:cNvPr id="4"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userDrawn="1"/>
        </p:nvSpPr>
        <p:spPr>
          <a:xfrm>
            <a:off x="7729538" y="145119"/>
            <a:ext cx="1338262" cy="674031"/>
          </a:xfrm>
          <a:prstGeom prst="rect">
            <a:avLst/>
          </a:prstGeom>
          <a:noFill/>
        </p:spPr>
        <p:txBody>
          <a:bodyPr wrap="square" rtlCol="0">
            <a:spAutoFit/>
          </a:bodyPr>
          <a:lstStyle/>
          <a:p>
            <a:pPr>
              <a:lnSpc>
                <a:spcPct val="90000"/>
              </a:lnSpc>
            </a:pPr>
            <a:r>
              <a:rPr lang="vi-VN" sz="1050" cap="all" dirty="0">
                <a:solidFill>
                  <a:srgbClr val="252021"/>
                </a:solidFill>
                <a:latin typeface="Arial"/>
              </a:rPr>
              <a:t>BỘ CÔNG CỤ </a:t>
            </a:r>
            <a:r>
              <a:rPr lang="vi-VN" sz="1050" b="1" cap="all" dirty="0">
                <a:solidFill>
                  <a:srgbClr val="252021"/>
                </a:solidFill>
                <a:latin typeface="Arial"/>
              </a:rPr>
              <a:t>TUÂN THỦ TOÀN CẦU DÀNH CHO NHÀ PHÂN PHỐI</a:t>
            </a:r>
            <a:endParaRPr lang="vi-VN" sz="1050" b="1" i="0" strike="noStrike" cap="all" spc="0" baseline="0" dirty="0">
              <a:solidFill>
                <a:srgbClr val="252021"/>
              </a:solidFill>
              <a:effectLst/>
              <a:latin typeface="Arial"/>
              <a:ea typeface="Arial"/>
              <a:cs typeface="Arial"/>
            </a:endParaRPr>
          </a:p>
        </p:txBody>
      </p:sp>
    </p:spTree>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pic>
        <p:nvPicPr>
          <p:cNvPr id="5" name="Pictur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096C586-57C6-CA4F-AFF1-7BC08931A47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93453"/>
          <a:stretch/>
        </p:blipFill>
        <p:spPr>
          <a:xfrm>
            <a:off x="7696201" y="204107"/>
            <a:ext cx="76200" cy="536627"/>
          </a:xfrm>
          <a:prstGeom prst="rect">
            <a:avLst/>
          </a:prstGeom>
        </p:spPr>
      </p:pic>
      <p:sp>
        <p:nvSpPr>
          <p:cNvPr id="6"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7" name="TextBox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userDrawn="1"/>
        </p:nvSpPr>
        <p:spPr>
          <a:xfrm>
            <a:off x="7729538" y="145119"/>
            <a:ext cx="1338262" cy="674031"/>
          </a:xfrm>
          <a:prstGeom prst="rect">
            <a:avLst/>
          </a:prstGeom>
          <a:noFill/>
        </p:spPr>
        <p:txBody>
          <a:bodyPr wrap="square" rtlCol="0">
            <a:spAutoFit/>
          </a:bodyPr>
          <a:lstStyle/>
          <a:p>
            <a:pPr>
              <a:lnSpc>
                <a:spcPct val="90000"/>
              </a:lnSpc>
            </a:pPr>
            <a:r>
              <a:rPr lang="vi-VN" sz="1050" cap="all" dirty="0">
                <a:solidFill>
                  <a:srgbClr val="252021"/>
                </a:solidFill>
                <a:latin typeface="Arial"/>
              </a:rPr>
              <a:t>BỘ CÔNG CỤ </a:t>
            </a:r>
            <a:r>
              <a:rPr lang="vi-VN" sz="1050" b="1" cap="all" dirty="0">
                <a:solidFill>
                  <a:srgbClr val="252021"/>
                </a:solidFill>
                <a:latin typeface="Arial"/>
              </a:rPr>
              <a:t>TUÂN THỦ TOÀN CẦU DÀNH CHO NHÀ PHÂN PHỐI</a:t>
            </a:r>
            <a:endParaRPr lang="vi-VN" sz="1050" b="1" i="0" strike="noStrike" cap="all" spc="0" baseline="0" dirty="0">
              <a:solidFill>
                <a:srgbClr val="252021"/>
              </a:solidFill>
              <a:effectLst/>
              <a:latin typeface="Arial"/>
              <a:ea typeface="Arial"/>
              <a:cs typeface="Arial"/>
            </a:endParaRPr>
          </a:p>
        </p:txBody>
      </p:sp>
    </p:spTree>
    <p:extLst>
      <p:ext uri="{BB962C8B-B14F-4D97-AF65-F5344CB8AC3E}">
        <p14:creationId xmlns:p14="http://schemas.microsoft.com/office/powerpoint/2010/main" val="207450253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CDEFE32-443F-3A4F-BB88-B9AAD7441EA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93453"/>
          <a:stretch/>
        </p:blipFill>
        <p:spPr>
          <a:xfrm>
            <a:off x="7696201" y="204107"/>
            <a:ext cx="76200" cy="536626"/>
          </a:xfrm>
          <a:prstGeom prst="rect">
            <a:avLst/>
          </a:prstGeom>
        </p:spPr>
      </p:pic>
      <p:sp>
        <p:nvSpPr>
          <p:cNvPr id="9"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
        <p:nvSpPr>
          <p:cNvPr id="6" name="TextBox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userDrawn="1"/>
        </p:nvSpPr>
        <p:spPr>
          <a:xfrm>
            <a:off x="7729538" y="145119"/>
            <a:ext cx="1338262" cy="674031"/>
          </a:xfrm>
          <a:prstGeom prst="rect">
            <a:avLst/>
          </a:prstGeom>
          <a:noFill/>
        </p:spPr>
        <p:txBody>
          <a:bodyPr wrap="square" rtlCol="0">
            <a:spAutoFit/>
          </a:bodyPr>
          <a:lstStyle/>
          <a:p>
            <a:pPr>
              <a:lnSpc>
                <a:spcPct val="90000"/>
              </a:lnSpc>
            </a:pPr>
            <a:r>
              <a:rPr lang="vi-VN" sz="1050" cap="all" dirty="0">
                <a:solidFill>
                  <a:srgbClr val="FFFFFF"/>
                </a:solidFill>
                <a:latin typeface="Arial"/>
              </a:rPr>
              <a:t>BỘ CÔNG CỤ </a:t>
            </a:r>
            <a:r>
              <a:rPr lang="vi-VN" sz="1050" b="1" cap="all" dirty="0">
                <a:solidFill>
                  <a:srgbClr val="FFFFFF"/>
                </a:solidFill>
                <a:latin typeface="Arial"/>
              </a:rPr>
              <a:t>TUÂN THỦ TOÀN CẦU DÀNH CHO NHÀ PHÂN PHỐI</a:t>
            </a:r>
            <a:endParaRPr lang="vi-VN" sz="1050" b="1" i="0" strike="noStrike" cap="all" spc="0" baseline="0" dirty="0">
              <a:solidFill>
                <a:srgbClr val="FFFFFF"/>
              </a:solidFill>
              <a:effectLst/>
              <a:latin typeface="Arial"/>
              <a:ea typeface="Arial"/>
              <a:cs typeface="Arial"/>
            </a:endParaRPr>
          </a:p>
        </p:txBody>
      </p:sp>
    </p:spTree>
    <p:extLst>
      <p:ext uri="{BB962C8B-B14F-4D97-AF65-F5344CB8AC3E}">
        <p14:creationId xmlns:p14="http://schemas.microsoft.com/office/powerpoint/2010/main" val="222085336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pic>
        <p:nvPicPr>
          <p:cNvPr id="12" name="Picture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FE1DA31-21A3-2041-A0F2-98DB1B36C9A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94552"/>
          <a:stretch/>
        </p:blipFill>
        <p:spPr>
          <a:xfrm>
            <a:off x="7314373" y="199929"/>
            <a:ext cx="77027" cy="474588"/>
          </a:xfrm>
          <a:prstGeom prst="rect">
            <a:avLst/>
          </a:prstGeom>
        </p:spPr>
      </p:pic>
      <p:sp>
        <p:nvSpPr>
          <p:cNvPr id="7"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
        <p:nvSpPr>
          <p:cNvPr id="6" name="TextBox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userDrawn="1"/>
        </p:nvSpPr>
        <p:spPr>
          <a:xfrm>
            <a:off x="7358855" y="113616"/>
            <a:ext cx="1338262" cy="674031"/>
          </a:xfrm>
          <a:prstGeom prst="rect">
            <a:avLst/>
          </a:prstGeom>
          <a:noFill/>
        </p:spPr>
        <p:txBody>
          <a:bodyPr wrap="square" rtlCol="0">
            <a:spAutoFit/>
          </a:bodyPr>
          <a:lstStyle/>
          <a:p>
            <a:pPr>
              <a:lnSpc>
                <a:spcPct val="90000"/>
              </a:lnSpc>
            </a:pPr>
            <a:r>
              <a:rPr lang="vi-VN" sz="1050" cap="all" dirty="0">
                <a:solidFill>
                  <a:srgbClr val="FFFFFF"/>
                </a:solidFill>
                <a:latin typeface="Arial"/>
              </a:rPr>
              <a:t>BỘ CÔNG CỤ </a:t>
            </a:r>
            <a:r>
              <a:rPr lang="vi-VN" sz="1050" b="1" cap="all" dirty="0">
                <a:solidFill>
                  <a:srgbClr val="FFFFFF"/>
                </a:solidFill>
                <a:latin typeface="Arial"/>
              </a:rPr>
              <a:t>TUÂN THỦ TOÀN CẦU DÀNH CHO NHÀ PHÂN PHỐI</a:t>
            </a:r>
            <a:endParaRPr lang="vi-VN" sz="1050" b="1" i="0" strike="noStrike" cap="all" spc="0" baseline="0" dirty="0">
              <a:solidFill>
                <a:srgbClr val="FFFFFF"/>
              </a:solidFill>
              <a:effectLst/>
              <a:latin typeface="Arial"/>
              <a:ea typeface="Arial"/>
              <a:cs typeface="Arial"/>
            </a:endParaRPr>
          </a:p>
        </p:txBody>
      </p:sp>
    </p:spTree>
    <p:extLst>
      <p:ext uri="{BB962C8B-B14F-4D97-AF65-F5344CB8AC3E}">
        <p14:creationId xmlns:p14="http://schemas.microsoft.com/office/powerpoint/2010/main" val="340988256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1" r:id="rId3"/>
    <p:sldLayoutId id="2147483655" r:id="rId4"/>
    <p:sldLayoutId id="2147483652" r:id="rId5"/>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hyperlink" Target="https://www.advamed.org/issues/ethics-compliance/global-distributor-compliance-toolkit"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F0C554D-53AE-3C44-980F-5101FF36A10A}"/>
              </a:ext>
            </a:extLst>
          </p:cNvPr>
          <p:cNvPicPr>
            <a:picLocks noChangeAspect="1"/>
          </p:cNvPicPr>
          <p:nvPr/>
        </p:nvPicPr>
        <p:blipFill>
          <a:blip r:embed="rId2">
            <a:alphaModFix amt="8000"/>
            <a:extLst>
              <a:ext uri="{28A0092B-C50C-407E-A947-70E740481C1C}">
                <a14:useLocalDpi xmlns:a14="http://schemas.microsoft.com/office/drawing/2010/main" val="0"/>
              </a:ext>
            </a:extLst>
          </a:blip>
          <a:srcRect t="1225" b="1225"/>
          <a:stretch>
            <a:fillRect/>
          </a:stretch>
        </p:blipFill>
        <p:spPr>
          <a:xfrm rot="2700000">
            <a:off x="5166012" y="1320951"/>
            <a:ext cx="4913268" cy="4792893"/>
          </a:xfrm>
          <a:prstGeom prst="rect">
            <a:avLst/>
          </a:prstGeom>
        </p:spPr>
      </p:pic>
      <p:sp>
        <p:nvSpPr>
          <p:cNvPr id="7"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1149774"/>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dirty="0">
                <a:solidFill>
                  <a:srgbClr val="1F366A"/>
                </a:solidFill>
                <a:effectLst/>
                <a:latin typeface="Arial"/>
                <a:ea typeface="Arial"/>
                <a:cs typeface="Arial"/>
              </a:rPr>
              <a:t>Xác định Xung đột Lợi ích</a:t>
            </a:r>
          </a:p>
        </p:txBody>
      </p:sp>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69204" y="819150"/>
            <a:ext cx="6324600" cy="274320"/>
          </a:xfrm>
          <a:prstGeom prst="rect">
            <a:avLst/>
          </a:prstGeom>
          <a:noFill/>
        </p:spPr>
        <p:txBody>
          <a:bodyPr wrap="square" rtlCol="0">
            <a:spAutoFit/>
          </a:bodyPr>
          <a:lstStyle/>
          <a:p>
            <a:r>
              <a:rPr lang="vi-VN" sz="1200" b="1" i="0" strike="noStrike" cap="none" spc="0" baseline="0" dirty="0">
                <a:solidFill>
                  <a:srgbClr val="707074"/>
                </a:solidFill>
                <a:effectLst/>
                <a:latin typeface="Arial"/>
                <a:ea typeface="Arial"/>
                <a:cs typeface="Arial"/>
              </a:rPr>
              <a:t>CHÈN TÊN CÔNG TY/SỰ KIỆN/TIÊU ĐỀ/LOGO</a:t>
            </a:r>
            <a:endParaRPr lang="en-US" sz="1200" dirty="0">
              <a:solidFill>
                <a:schemeClr val="accent4"/>
              </a:solidFill>
            </a:endParaRPr>
          </a:p>
        </p:txBody>
      </p:sp>
      <p:pic>
        <p:nvPicPr>
          <p:cNvPr id="10" name="Pictur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700000">
            <a:off x="7086600" y="201168"/>
            <a:ext cx="544167" cy="544167"/>
          </a:xfrm>
          <a:prstGeom prst="rect">
            <a:avLst/>
          </a:prstGeom>
        </p:spPr>
      </p:pic>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657350"/>
            <a:ext cx="5714231" cy="3372718"/>
          </a:xfrm>
          <a:prstGeom prst="rect">
            <a:avLst/>
          </a:prstGeom>
          <a:noFill/>
        </p:spPr>
        <p:txBody>
          <a:bodyPr wrap="square" rtlCol="0">
            <a:spAutoFit/>
          </a:bodyPr>
          <a:lstStyle/>
          <a:p>
            <a:pPr>
              <a:spcAft>
                <a:spcPts val="400"/>
              </a:spcAft>
            </a:pPr>
            <a:r>
              <a:rPr lang="vi-VN" sz="2000" b="1" i="0" strike="noStrike" cap="none" spc="0" baseline="0" dirty="0">
                <a:solidFill>
                  <a:srgbClr val="006D6F"/>
                </a:solidFill>
                <a:effectLst/>
                <a:latin typeface="Arial"/>
                <a:ea typeface="Arial"/>
                <a:cs typeface="Arial"/>
              </a:rPr>
              <a:t>Vợ/chồng của bạn: Phần 1</a:t>
            </a:r>
          </a:p>
          <a:p>
            <a:pPr>
              <a:spcAft>
                <a:spcPts val="1000"/>
              </a:spcAft>
            </a:pPr>
            <a:r>
              <a:rPr lang="vi-VN" sz="1300" b="0" i="0" strike="noStrike" cap="none" spc="0" baseline="0" dirty="0">
                <a:solidFill>
                  <a:srgbClr val="181818"/>
                </a:solidFill>
                <a:effectLst/>
                <a:latin typeface="Arial"/>
                <a:ea typeface="Arial"/>
                <a:cs typeface="Arial"/>
              </a:rPr>
              <a:t>Vợ/chồng bạn làm việc với tư cách Chuyên gia chăm sóc sức khỏe (HCP) tại một bệnh viện nơi họ có thẩm quyền đưa ra một số quyết định mua hàng. Công ty của bạn đang muốn bán sản phẩm cho bệnh viện này. </a:t>
            </a:r>
            <a:r>
              <a:rPr sz="1300" dirty="0"/>
              <a:t/>
            </a:r>
            <a:br>
              <a:rPr sz="1300" dirty="0"/>
            </a:br>
            <a:r>
              <a:rPr lang="vi-VN" sz="1300" b="1" i="0" u="sng" strike="noStrike" cap="none" spc="0" baseline="0" dirty="0">
                <a:solidFill>
                  <a:srgbClr val="1F366A"/>
                </a:solidFill>
                <a:effectLst/>
                <a:uFill>
                  <a:solidFill>
                    <a:srgbClr val="71B1A2"/>
                  </a:solidFill>
                </a:uFill>
                <a:latin typeface="Arial"/>
                <a:ea typeface="Arial"/>
                <a:cs typeface="Arial"/>
              </a:rPr>
              <a:t>Bạn nên thực hiện những bước nào để tránh tất cả các xung đột </a:t>
            </a:r>
            <a:r>
              <a:rPr lang="en-US" sz="1300" b="1" i="0" u="sng" strike="noStrike" cap="none" spc="0" baseline="0" dirty="0" smtClean="0">
                <a:solidFill>
                  <a:srgbClr val="1F366A"/>
                </a:solidFill>
                <a:effectLst/>
                <a:uFill>
                  <a:solidFill>
                    <a:srgbClr val="71B1A2"/>
                  </a:solidFill>
                </a:uFill>
                <a:latin typeface="Arial"/>
                <a:ea typeface="Arial"/>
                <a:cs typeface="Arial"/>
              </a:rPr>
              <a:t/>
            </a:r>
            <a:br>
              <a:rPr lang="en-US" sz="1300" b="1" i="0" u="sng" strike="noStrike" cap="none" spc="0" baseline="0" dirty="0" smtClean="0">
                <a:solidFill>
                  <a:srgbClr val="1F366A"/>
                </a:solidFill>
                <a:effectLst/>
                <a:uFill>
                  <a:solidFill>
                    <a:srgbClr val="71B1A2"/>
                  </a:solidFill>
                </a:uFill>
                <a:latin typeface="Arial"/>
                <a:ea typeface="Arial"/>
                <a:cs typeface="Arial"/>
              </a:rPr>
            </a:br>
            <a:r>
              <a:rPr lang="vi-VN" sz="1300" b="1" i="0" u="sng" strike="noStrike" cap="none" spc="0" baseline="0" dirty="0" smtClean="0">
                <a:solidFill>
                  <a:srgbClr val="1F366A"/>
                </a:solidFill>
                <a:effectLst/>
                <a:uFill>
                  <a:solidFill>
                    <a:srgbClr val="71B1A2"/>
                  </a:solidFill>
                </a:uFill>
                <a:latin typeface="Arial"/>
                <a:ea typeface="Arial"/>
                <a:cs typeface="Arial"/>
              </a:rPr>
              <a:t>lợi </a:t>
            </a:r>
            <a:r>
              <a:rPr lang="vi-VN" sz="1300" b="1" i="0" u="sng" strike="noStrike" cap="none" spc="0" baseline="0" dirty="0">
                <a:solidFill>
                  <a:srgbClr val="1F366A"/>
                </a:solidFill>
                <a:effectLst/>
                <a:uFill>
                  <a:solidFill>
                    <a:srgbClr val="71B1A2"/>
                  </a:solidFill>
                </a:uFill>
                <a:latin typeface="Arial"/>
                <a:ea typeface="Arial"/>
                <a:cs typeface="Arial"/>
              </a:rPr>
              <a:t>ích tiềm ẩn?</a:t>
            </a:r>
          </a:p>
          <a:p>
            <a:pPr marL="342900" indent="-342900">
              <a:spcAft>
                <a:spcPts val="500"/>
              </a:spcAft>
              <a:buClr>
                <a:schemeClr val="accent2"/>
              </a:buClr>
              <a:buFont typeface="+mj-lt"/>
              <a:buAutoNum type="alphaUcPeriod"/>
            </a:pPr>
            <a:r>
              <a:rPr lang="vi-VN" sz="1300" b="0" i="0" strike="noStrike" cap="none" spc="0" baseline="0" dirty="0">
                <a:solidFill>
                  <a:srgbClr val="181818"/>
                </a:solidFill>
                <a:effectLst/>
                <a:latin typeface="Arial"/>
                <a:ea typeface="Arial"/>
                <a:cs typeface="Arial"/>
              </a:rPr>
              <a:t>Thông báo trước về tình huống trên cho người liên hệ của nhà cung cấp chính. </a:t>
            </a:r>
          </a:p>
          <a:p>
            <a:pPr marL="342900" indent="-342900">
              <a:spcAft>
                <a:spcPts val="500"/>
              </a:spcAft>
              <a:buClr>
                <a:schemeClr val="accent2"/>
              </a:buClr>
              <a:buFont typeface="+mj-lt"/>
              <a:buAutoNum type="alphaUcPeriod"/>
            </a:pPr>
            <a:r>
              <a:rPr lang="vi-VN" sz="1300" b="0" i="0" strike="noStrike" cap="none" spc="0" baseline="0" dirty="0">
                <a:solidFill>
                  <a:srgbClr val="181818"/>
                </a:solidFill>
                <a:effectLst/>
                <a:latin typeface="Arial"/>
                <a:ea typeface="Arial"/>
                <a:cs typeface="Arial"/>
              </a:rPr>
              <a:t>Nếu bạn không chắc đây có phải là xung đột lợi ích tiềm ẩn hay không, hãy liên hệ với </a:t>
            </a:r>
            <a:r>
              <a:rPr lang="vi-VN" sz="1300" b="1" i="0" strike="noStrike" cap="none" spc="0" baseline="0" dirty="0">
                <a:solidFill>
                  <a:srgbClr val="181818"/>
                </a:solidFill>
                <a:effectLst/>
                <a:latin typeface="Arial"/>
                <a:ea typeface="Arial"/>
                <a:cs typeface="Arial"/>
              </a:rPr>
              <a:t>[chèn thông tin/người liên hệ của bộ </a:t>
            </a:r>
            <a:r>
              <a:rPr lang="en-US" sz="1300" b="1" i="0" strike="noStrike" cap="none" spc="0" baseline="0" dirty="0" smtClean="0">
                <a:solidFill>
                  <a:srgbClr val="181818"/>
                </a:solidFill>
                <a:effectLst/>
                <a:latin typeface="Arial"/>
                <a:ea typeface="Arial"/>
                <a:cs typeface="Arial"/>
              </a:rPr>
              <a:t/>
            </a:r>
            <a:br>
              <a:rPr lang="en-US" sz="1300" b="1" i="0" strike="noStrike" cap="none" spc="0" baseline="0" dirty="0" smtClean="0">
                <a:solidFill>
                  <a:srgbClr val="181818"/>
                </a:solidFill>
                <a:effectLst/>
                <a:latin typeface="Arial"/>
                <a:ea typeface="Arial"/>
                <a:cs typeface="Arial"/>
              </a:rPr>
            </a:br>
            <a:r>
              <a:rPr lang="vi-VN" sz="1300" b="1" i="0" strike="noStrike" cap="none" spc="0" baseline="0" dirty="0" smtClean="0">
                <a:solidFill>
                  <a:srgbClr val="181818"/>
                </a:solidFill>
                <a:effectLst/>
                <a:latin typeface="Arial"/>
                <a:ea typeface="Arial"/>
                <a:cs typeface="Arial"/>
              </a:rPr>
              <a:t>phận </a:t>
            </a:r>
            <a:r>
              <a:rPr lang="vi-VN" sz="1300" b="1" i="0" strike="noStrike" cap="none" spc="0" baseline="0" dirty="0">
                <a:solidFill>
                  <a:srgbClr val="181818"/>
                </a:solidFill>
                <a:effectLst/>
                <a:latin typeface="Arial"/>
                <a:ea typeface="Arial"/>
                <a:cs typeface="Arial"/>
              </a:rPr>
              <a:t>tuân thủ] </a:t>
            </a:r>
            <a:r>
              <a:rPr lang="vi-VN" sz="1300" b="0" i="0" strike="noStrike" cap="none" spc="0" baseline="0" dirty="0">
                <a:solidFill>
                  <a:srgbClr val="181818"/>
                </a:solidFill>
                <a:effectLst/>
                <a:latin typeface="Arial"/>
                <a:ea typeface="Arial"/>
                <a:cs typeface="Arial"/>
              </a:rPr>
              <a:t>để biết thêm thông tin chi tiết.</a:t>
            </a:r>
          </a:p>
          <a:p>
            <a:pPr marL="342900" indent="-342900">
              <a:spcAft>
                <a:spcPts val="500"/>
              </a:spcAft>
              <a:buClr>
                <a:schemeClr val="accent2"/>
              </a:buClr>
              <a:buFont typeface="+mj-lt"/>
              <a:buAutoNum type="alphaUcPeriod"/>
            </a:pPr>
            <a:r>
              <a:rPr lang="vi-VN" sz="1300" b="0" i="0" strike="noStrike" cap="none" spc="0" baseline="0" dirty="0">
                <a:solidFill>
                  <a:srgbClr val="181818"/>
                </a:solidFill>
                <a:effectLst/>
                <a:latin typeface="Arial"/>
                <a:ea typeface="Arial"/>
                <a:cs typeface="Arial"/>
              </a:rPr>
              <a:t>Hạn chế bán hoặc quảng bá sản phẩm tại bệnh viện cho đến khi </a:t>
            </a:r>
            <a:r>
              <a:rPr lang="en-US" sz="1300" b="0" i="0" strike="noStrike" cap="none" spc="0" baseline="0" dirty="0" smtClean="0">
                <a:solidFill>
                  <a:srgbClr val="181818"/>
                </a:solidFill>
                <a:effectLst/>
                <a:latin typeface="Arial"/>
                <a:ea typeface="Arial"/>
                <a:cs typeface="Arial"/>
              </a:rPr>
              <a:t/>
            </a:r>
            <a:br>
              <a:rPr lang="en-US" sz="1300" b="0" i="0" strike="noStrike" cap="none" spc="0" baseline="0" dirty="0" smtClean="0">
                <a:solidFill>
                  <a:srgbClr val="181818"/>
                </a:solidFill>
                <a:effectLst/>
                <a:latin typeface="Arial"/>
                <a:ea typeface="Arial"/>
                <a:cs typeface="Arial"/>
              </a:rPr>
            </a:br>
            <a:r>
              <a:rPr lang="vi-VN" sz="1300" b="0" i="0" strike="noStrike" cap="none" spc="0" baseline="0" dirty="0" smtClean="0">
                <a:solidFill>
                  <a:srgbClr val="181818"/>
                </a:solidFill>
                <a:effectLst/>
                <a:latin typeface="Arial"/>
                <a:ea typeface="Arial"/>
                <a:cs typeface="Arial"/>
              </a:rPr>
              <a:t>bạn </a:t>
            </a:r>
            <a:r>
              <a:rPr lang="vi-VN" sz="1300" b="0" i="0" strike="noStrike" cap="none" spc="0" baseline="0" dirty="0">
                <a:solidFill>
                  <a:srgbClr val="181818"/>
                </a:solidFill>
                <a:effectLst/>
                <a:latin typeface="Arial"/>
                <a:ea typeface="Arial"/>
                <a:cs typeface="Arial"/>
              </a:rPr>
              <a:t>xử lý xong tình huống này với công ty. </a:t>
            </a:r>
          </a:p>
          <a:p>
            <a:pPr marL="342900" indent="-342900">
              <a:buClr>
                <a:schemeClr val="accent2"/>
              </a:buClr>
              <a:buFont typeface="+mj-lt"/>
              <a:buAutoNum type="alphaUcPeriod"/>
            </a:pPr>
            <a:r>
              <a:rPr lang="vi-VN" sz="1300" b="0" i="0" strike="noStrike" cap="none" spc="0" baseline="0" dirty="0">
                <a:solidFill>
                  <a:srgbClr val="181818"/>
                </a:solidFill>
                <a:effectLst/>
                <a:latin typeface="Arial"/>
                <a:ea typeface="Arial"/>
                <a:cs typeface="Arial"/>
              </a:rPr>
              <a:t>Tất cả các đáp án trên.</a:t>
            </a:r>
          </a:p>
        </p:txBody>
      </p:sp>
      <p:sp>
        <p:nvSpPr>
          <p:cNvPr id="8" name="TextBox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C8C6289D-3008-44C2-BC70-61F746115304}"/>
              </a:ext>
            </a:extLst>
          </p:cNvPr>
          <p:cNvSpPr txBox="1"/>
          <p:nvPr/>
        </p:nvSpPr>
        <p:spPr>
          <a:xfrm>
            <a:off x="80682" y="51274"/>
            <a:ext cx="6701118" cy="762000"/>
          </a:xfrm>
          <a:prstGeom prst="rect">
            <a:avLst/>
          </a:prstGeom>
          <a:noFill/>
        </p:spPr>
        <p:txBody>
          <a:bodyPr wrap="square">
            <a:spAutoFit/>
          </a:bodyPr>
          <a:lstStyle/>
          <a:p>
            <a:pPr marL="0" marR="0">
              <a:spcBef>
                <a:spcPct val="0"/>
              </a:spcBef>
              <a:spcAft>
                <a:spcPct val="0"/>
              </a:spcAft>
            </a:pPr>
            <a:r>
              <a:rPr lang="vi-VN" sz="1100" b="1" i="0" strike="noStrike" cap="none" spc="0" baseline="0" dirty="0">
                <a:solidFill>
                  <a:srgbClr val="FF0000"/>
                </a:solidFill>
                <a:effectLst/>
                <a:latin typeface="Arial"/>
                <a:ea typeface="Arial"/>
                <a:cs typeface="Arial"/>
              </a:rPr>
              <a:t>Tuyên bố từ chối trách nhiệm</a:t>
            </a:r>
            <a:r>
              <a:rPr lang="vi-VN" sz="1100" b="0" i="0" strike="noStrike" cap="none" spc="0" baseline="0" dirty="0">
                <a:solidFill>
                  <a:srgbClr val="FF0000"/>
                </a:solidFill>
                <a:effectLst/>
                <a:latin typeface="Arial"/>
                <a:ea typeface="Arial"/>
                <a:cs typeface="Arial"/>
              </a:rPr>
              <a:t>: </a:t>
            </a:r>
            <a:r>
              <a:rPr lang="vi-VN" sz="1100" b="1" i="0" strike="noStrike" cap="none" spc="0" baseline="0" dirty="0">
                <a:solidFill>
                  <a:srgbClr val="313537"/>
                </a:solidFill>
                <a:effectLst/>
                <a:latin typeface="Arial"/>
                <a:ea typeface="Arial"/>
                <a:cs typeface="Arial"/>
              </a:rPr>
              <a:t>Xin lưu ý rằng tài liệu này được lấy từ “Bộ công cụ Tuân thủ Dành cho Nhà phân phối Toàn cầu” trên trang web của Hiệp hội Công nghệ Y tế Tiên tiến Advanced Medical Technology Association® (AdvaMed®): </a:t>
            </a:r>
            <a:r>
              <a:rPr lang="vi-VN" sz="1100" b="0" i="0" u="sng" strike="noStrike" cap="none" spc="0" baseline="0" dirty="0">
                <a:solidFill>
                  <a:srgbClr val="313537"/>
                </a:solidFill>
                <a:effectLst/>
                <a:uFill>
                  <a:solidFill>
                    <a:srgbClr val="313537"/>
                  </a:solidFill>
                </a:uFill>
                <a:latin typeface="Arial"/>
                <a:ea typeface="Arial"/>
                <a:cs typeface="Arial"/>
                <a:hlinkClick r:id="rId4" history="0"/>
              </a:rPr>
              <a:t>https://www.advamed.org/issues/ethics-compliance/global-distributor-compliance-toolkit</a:t>
            </a:r>
            <a:r>
              <a:rPr lang="vi-VN" sz="1100" b="0" i="0" strike="noStrike" cap="none" spc="0" baseline="0" dirty="0">
                <a:solidFill>
                  <a:srgbClr val="313537"/>
                </a:solidFill>
                <a:effectLst/>
                <a:latin typeface="Arial"/>
                <a:ea typeface="Arial"/>
                <a:cs typeface="Arial"/>
              </a:rPr>
              <a:t> </a:t>
            </a:r>
            <a:endParaRPr lang="en-US" sz="1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5215993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a:solidFill>
                  <a:srgbClr val="1F366A"/>
                </a:solidFill>
                <a:effectLst/>
                <a:latin typeface="Arial"/>
                <a:ea typeface="Arial"/>
                <a:cs typeface="Arial"/>
              </a:rPr>
              <a:t>Xác định Xung đột Lợi ích</a:t>
            </a:r>
          </a:p>
        </p:txBody>
      </p:sp>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vi-VN" sz="1200" b="1" i="0" strike="noStrike" cap="none" spc="0" baseline="0">
                <a:solidFill>
                  <a:srgbClr val="707074"/>
                </a:solidFill>
                <a:effectLst/>
                <a:latin typeface="Arial"/>
                <a:ea typeface="Arial"/>
                <a:cs typeface="Arial"/>
              </a:rPr>
              <a:t>CHÈN TÊN CÔNG TY/SỰ KIỆN/TIÊU ĐỀ/LOGO</a:t>
            </a:r>
            <a:endParaRPr lang="en-US" sz="1200">
              <a:solidFill>
                <a:schemeClr val="accent4"/>
              </a:solidFill>
            </a:endParaRPr>
          </a:p>
        </p:txBody>
      </p:sp>
      <p:pic>
        <p:nvPicPr>
          <p:cNvPr id="10" name="Pictur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700000">
            <a:off x="7086600" y="201168"/>
            <a:ext cx="544167" cy="544167"/>
          </a:xfrm>
          <a:prstGeom prst="rect">
            <a:avLst/>
          </a:prstGeom>
        </p:spPr>
      </p:pic>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70" y="1504950"/>
            <a:ext cx="4952230" cy="3538220"/>
          </a:xfrm>
          <a:prstGeom prst="rect">
            <a:avLst/>
          </a:prstGeom>
          <a:noFill/>
        </p:spPr>
        <p:txBody>
          <a:bodyPr wrap="square" rtlCol="0">
            <a:spAutoFit/>
          </a:bodyPr>
          <a:lstStyle/>
          <a:p>
            <a:pPr>
              <a:lnSpc>
                <a:spcPct val="97000"/>
              </a:lnSpc>
              <a:spcAft>
                <a:spcPts val="400"/>
              </a:spcAft>
            </a:pPr>
            <a:r>
              <a:rPr lang="vi-VN" sz="2000" b="1" i="0" strike="noStrike" cap="none" spc="0" baseline="0" dirty="0">
                <a:solidFill>
                  <a:srgbClr val="006D6F"/>
                </a:solidFill>
                <a:effectLst/>
                <a:latin typeface="Arial"/>
                <a:ea typeface="Arial"/>
                <a:cs typeface="Arial"/>
              </a:rPr>
              <a:t>Vợ/chồng của bạn: Phần 2</a:t>
            </a:r>
          </a:p>
          <a:p>
            <a:pPr>
              <a:lnSpc>
                <a:spcPct val="97000"/>
              </a:lnSpc>
              <a:spcAft>
                <a:spcPts val="1000"/>
              </a:spcAft>
            </a:pPr>
            <a:r>
              <a:rPr lang="vi-VN" sz="1300" b="0" i="0" strike="noStrike" cap="none" spc="0" baseline="0" dirty="0">
                <a:solidFill>
                  <a:srgbClr val="181818"/>
                </a:solidFill>
                <a:effectLst/>
                <a:latin typeface="Arial"/>
                <a:ea typeface="Arial"/>
                <a:cs typeface="Arial"/>
              </a:rPr>
              <a:t>Vợ/chồng bạn làm việc với tư cách Chuyên gia chăm sóc sức khỏe (HCP) tại một bệnh viện nơi họ có thẩm quyền đưa ra một số quyết định mua hàng. Công ty của bạn đang muốn bán sản phẩm cho bệnh viện này. </a:t>
            </a:r>
            <a:r>
              <a:rPr sz="1300" dirty="0"/>
              <a:t/>
            </a:r>
            <a:br>
              <a:rPr sz="1300" dirty="0"/>
            </a:br>
            <a:r>
              <a:rPr lang="vi-VN" sz="1300" b="1" i="0" u="sng" strike="noStrike" cap="none" spc="0" baseline="0" dirty="0">
                <a:solidFill>
                  <a:srgbClr val="1F366A"/>
                </a:solidFill>
                <a:effectLst/>
                <a:uFill>
                  <a:solidFill>
                    <a:srgbClr val="71B1A2"/>
                  </a:solidFill>
                </a:uFill>
                <a:latin typeface="Arial"/>
                <a:ea typeface="Arial"/>
                <a:cs typeface="Arial"/>
              </a:rPr>
              <a:t>Bạn nên thực hiện những bước nào để tránh tất cả các xung đột lợi ích tiềm ẩn?</a:t>
            </a:r>
          </a:p>
          <a:p>
            <a:pPr marL="342900" indent="-342900">
              <a:lnSpc>
                <a:spcPct val="97000"/>
              </a:lnSpc>
              <a:spcAft>
                <a:spcPts val="500"/>
              </a:spcAft>
              <a:buClr>
                <a:schemeClr val="accent2"/>
              </a:buClr>
              <a:buFont typeface="+mj-lt"/>
              <a:buAutoNum type="alphaUcPeriod"/>
            </a:pPr>
            <a:r>
              <a:rPr lang="vi-VN" sz="1300" b="0" i="0" strike="noStrike" cap="none" spc="0" baseline="0" dirty="0">
                <a:solidFill>
                  <a:srgbClr val="181818"/>
                </a:solidFill>
                <a:effectLst/>
                <a:latin typeface="Arial"/>
                <a:ea typeface="Arial"/>
                <a:cs typeface="Arial"/>
              </a:rPr>
              <a:t>Thông báo trước về tình huống trên cho người liên hệ của nhà cung cấp chính. </a:t>
            </a:r>
          </a:p>
          <a:p>
            <a:pPr marL="342900" indent="-342900">
              <a:lnSpc>
                <a:spcPct val="97000"/>
              </a:lnSpc>
              <a:spcAft>
                <a:spcPts val="500"/>
              </a:spcAft>
              <a:buClr>
                <a:schemeClr val="accent2"/>
              </a:buClr>
              <a:buFont typeface="+mj-lt"/>
              <a:buAutoNum type="alphaUcPeriod"/>
            </a:pPr>
            <a:r>
              <a:rPr lang="vi-VN" sz="1300" b="0" i="0" strike="noStrike" cap="none" spc="0" baseline="0" dirty="0">
                <a:solidFill>
                  <a:srgbClr val="181818"/>
                </a:solidFill>
                <a:effectLst/>
                <a:latin typeface="Arial"/>
                <a:ea typeface="Arial"/>
                <a:cs typeface="Arial"/>
              </a:rPr>
              <a:t>Nếu bạn không chắc đây có phải là xung đột lợi ích tiềm ẩn hay không, hãy liên hệ với </a:t>
            </a:r>
            <a:r>
              <a:rPr lang="vi-VN" sz="1300" b="1" i="0" strike="noStrike" cap="none" spc="0" baseline="0" dirty="0">
                <a:solidFill>
                  <a:srgbClr val="181818"/>
                </a:solidFill>
                <a:effectLst/>
                <a:latin typeface="Arial"/>
                <a:ea typeface="Arial"/>
                <a:cs typeface="Arial"/>
              </a:rPr>
              <a:t>[chèn thông tin/người liên hệ của bộ phận tuân thủ] </a:t>
            </a:r>
            <a:r>
              <a:rPr lang="vi-VN" sz="1300" b="0" i="0" strike="noStrike" cap="none" spc="0" baseline="0" dirty="0">
                <a:solidFill>
                  <a:srgbClr val="181818"/>
                </a:solidFill>
                <a:effectLst/>
                <a:latin typeface="Arial"/>
                <a:ea typeface="Arial"/>
                <a:cs typeface="Arial"/>
              </a:rPr>
              <a:t>để biết thêm thông tin chi tiết.</a:t>
            </a:r>
          </a:p>
          <a:p>
            <a:pPr marL="342900" indent="-342900">
              <a:lnSpc>
                <a:spcPct val="97000"/>
              </a:lnSpc>
              <a:spcAft>
                <a:spcPts val="500"/>
              </a:spcAft>
              <a:buClr>
                <a:schemeClr val="accent2"/>
              </a:buClr>
              <a:buFont typeface="+mj-lt"/>
              <a:buAutoNum type="alphaUcPeriod"/>
            </a:pPr>
            <a:r>
              <a:rPr lang="vi-VN" sz="1300" b="0" i="0" strike="noStrike" cap="none" spc="0" baseline="0" dirty="0">
                <a:solidFill>
                  <a:srgbClr val="181818"/>
                </a:solidFill>
                <a:effectLst/>
                <a:latin typeface="Arial"/>
                <a:ea typeface="Arial"/>
                <a:cs typeface="Arial"/>
              </a:rPr>
              <a:t>Hạn chế bán hoặc quảng bá sản phẩm tại bệnh viện cho đến khi bạn xử lý xong tình huống này với công ty. </a:t>
            </a:r>
          </a:p>
          <a:p>
            <a:pPr marL="342900" indent="-342900">
              <a:lnSpc>
                <a:spcPct val="97000"/>
              </a:lnSpc>
              <a:buClr>
                <a:schemeClr val="accent2"/>
              </a:buClr>
              <a:buFont typeface="+mj-lt"/>
              <a:buAutoNum type="alphaUcPeriod"/>
            </a:pPr>
            <a:r>
              <a:rPr lang="vi-VN" sz="1300" b="0" i="0" strike="noStrike" cap="none" spc="0" baseline="0" dirty="0">
                <a:solidFill>
                  <a:srgbClr val="181818"/>
                </a:solidFill>
                <a:effectLst/>
                <a:latin typeface="Arial"/>
                <a:ea typeface="Arial"/>
                <a:cs typeface="Arial"/>
              </a:rPr>
              <a:t>Tất cả các đáp án trên.</a:t>
            </a:r>
          </a:p>
        </p:txBody>
      </p:sp>
      <p:sp>
        <p:nvSpPr>
          <p:cNvPr id="8" name="Rectangl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8635268-7397-304C-9725-A7570DA96DBB}"/>
              </a:ext>
            </a:extLst>
          </p:cNvPr>
          <p:cNvSpPr/>
          <p:nvPr/>
        </p:nvSpPr>
        <p:spPr>
          <a:xfrm>
            <a:off x="5702776" y="1581150"/>
            <a:ext cx="3025588"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3" name="TextBox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720EBBC-C7A8-AB4E-AB84-1654E77A3BE1}"/>
              </a:ext>
            </a:extLst>
          </p:cNvPr>
          <p:cNvSpPr txBox="1"/>
          <p:nvPr/>
        </p:nvSpPr>
        <p:spPr>
          <a:xfrm>
            <a:off x="5954909" y="1678393"/>
            <a:ext cx="2633246" cy="2824481"/>
          </a:xfrm>
          <a:prstGeom prst="rect">
            <a:avLst/>
          </a:prstGeom>
          <a:noFill/>
        </p:spPr>
        <p:txBody>
          <a:bodyPr wrap="square" rtlCol="0">
            <a:spAutoFit/>
          </a:bodyPr>
          <a:lstStyle/>
          <a:p>
            <a:pPr>
              <a:spcAft>
                <a:spcPts val="1000"/>
              </a:spcAft>
            </a:pPr>
            <a:r>
              <a:rPr lang="vi-VN" sz="1500" b="1" i="0" strike="noStrike" cap="none" spc="0" baseline="0" dirty="0">
                <a:solidFill>
                  <a:srgbClr val="FFFFFF"/>
                </a:solidFill>
                <a:effectLst/>
                <a:latin typeface="Arial"/>
                <a:ea typeface="Arial"/>
                <a:cs typeface="Arial"/>
              </a:rPr>
              <a:t>Câu trả lời đúng là D. </a:t>
            </a:r>
            <a:endParaRPr lang="en-US" dirty="0">
              <a:solidFill>
                <a:srgbClr val="FFFFFF"/>
              </a:solidFill>
            </a:endParaRPr>
          </a:p>
          <a:p>
            <a:r>
              <a:rPr lang="vi-VN" sz="1300" b="0" i="0" strike="noStrike" cap="none" spc="0" baseline="0" dirty="0">
                <a:solidFill>
                  <a:srgbClr val="FFFFFF"/>
                </a:solidFill>
                <a:effectLst/>
                <a:latin typeface="Arial"/>
                <a:ea typeface="Arial"/>
                <a:cs typeface="Arial"/>
              </a:rPr>
              <a:t>Đây là một xung đột lợi ích tiềm ẩn giữa lợi ích của bạn và lợi ích của Công ty và Đối tác kinh doanh của bạn. Bạn phải tiết lộ trước tất cả các xung đột lợi ích có khả năng xảy ra. Nếu bạn không chắc liệu có tồn tại xung đột lợi ích hay không, bạn luôn có thể liên hệ với [điền thông tin của người liên hệ của công ty] nếu có thắc mắc hoặc để yêu cầu hướng dẫn. </a:t>
            </a:r>
          </a:p>
        </p:txBody>
      </p:sp>
    </p:spTree>
    <p:extLst>
      <p:ext uri="{BB962C8B-B14F-4D97-AF65-F5344CB8AC3E}">
        <p14:creationId xmlns:p14="http://schemas.microsoft.com/office/powerpoint/2010/main" val="155653107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a:solidFill>
                  <a:srgbClr val="1F366A"/>
                </a:solidFill>
                <a:effectLst/>
                <a:latin typeface="Arial"/>
                <a:ea typeface="Arial"/>
                <a:cs typeface="Arial"/>
              </a:rPr>
              <a:t>Xác định Xung đột Lợi ích</a:t>
            </a:r>
          </a:p>
        </p:txBody>
      </p:sp>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vi-VN" sz="1200" b="1" i="0" strike="noStrike" cap="none" spc="0" baseline="0">
                <a:solidFill>
                  <a:srgbClr val="707074"/>
                </a:solidFill>
                <a:effectLst/>
                <a:latin typeface="Arial"/>
                <a:ea typeface="Arial"/>
                <a:cs typeface="Arial"/>
              </a:rPr>
              <a:t>CHÈN TÊN CÔNG TY/SỰ KIỆN/TIÊU ĐỀ/LOGO</a:t>
            </a:r>
            <a:endParaRPr lang="en-US" sz="1200">
              <a:solidFill>
                <a:schemeClr val="accent4"/>
              </a:solidFill>
            </a:endParaRPr>
          </a:p>
        </p:txBody>
      </p:sp>
      <p:pic>
        <p:nvPicPr>
          <p:cNvPr id="10" name="Pictur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700000">
            <a:off x="7086600" y="201168"/>
            <a:ext cx="544167" cy="544167"/>
          </a:xfrm>
          <a:prstGeom prst="rect">
            <a:avLst/>
          </a:prstGeom>
        </p:spPr>
      </p:pic>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504950"/>
            <a:ext cx="4495031" cy="2943860"/>
          </a:xfrm>
          <a:prstGeom prst="rect">
            <a:avLst/>
          </a:prstGeom>
          <a:noFill/>
        </p:spPr>
        <p:txBody>
          <a:bodyPr wrap="square" rtlCol="0">
            <a:spAutoFit/>
          </a:bodyPr>
          <a:lstStyle/>
          <a:p>
            <a:pPr>
              <a:spcAft>
                <a:spcPts val="400"/>
              </a:spcAft>
            </a:pPr>
            <a:r>
              <a:rPr lang="vi-VN" sz="2000" b="1" i="0" strike="noStrike" cap="none" spc="0" baseline="0">
                <a:solidFill>
                  <a:srgbClr val="006D6F"/>
                </a:solidFill>
                <a:effectLst/>
                <a:latin typeface="Arial"/>
                <a:ea typeface="Arial"/>
                <a:cs typeface="Arial"/>
              </a:rPr>
              <a:t>Đại diện bán hàng mới: Phần 1</a:t>
            </a:r>
          </a:p>
          <a:p>
            <a:pPr marL="285750" indent="-285750">
              <a:spcAft>
                <a:spcPts val="500"/>
              </a:spcAft>
              <a:buClr>
                <a:schemeClr val="accent2"/>
              </a:buClr>
              <a:buFont typeface="Arial" panose="020B0604020202020204" pitchFamily="34" charset="0"/>
              <a:buChar char="•"/>
            </a:pPr>
            <a:r>
              <a:rPr lang="vi-VN" sz="1300" b="0" i="0" strike="noStrike" cap="none" spc="0" baseline="0">
                <a:solidFill>
                  <a:srgbClr val="181818"/>
                </a:solidFill>
                <a:effectLst/>
                <a:latin typeface="Arial"/>
                <a:ea typeface="Arial"/>
                <a:cs typeface="Arial"/>
              </a:rPr>
              <a:t>Bạn đang cân nhắc thuê một đại diện bán hàng mới nhưng chưa quyết định được liệu điều đó có cần thiết cho doanh nghiệp của bạn hay không.</a:t>
            </a:r>
          </a:p>
          <a:p>
            <a:pPr marL="285750" indent="-285750">
              <a:spcAft>
                <a:spcPts val="500"/>
              </a:spcAft>
              <a:buClr>
                <a:schemeClr val="accent2"/>
              </a:buClr>
              <a:buFont typeface="Arial" panose="020B0604020202020204" pitchFamily="34" charset="0"/>
              <a:buChar char="•"/>
            </a:pPr>
            <a:r>
              <a:rPr lang="vi-VN" sz="1300" b="0" i="0" strike="noStrike" cap="none" spc="0" baseline="0">
                <a:solidFill>
                  <a:srgbClr val="181818"/>
                </a:solidFill>
                <a:effectLst/>
                <a:latin typeface="Arial"/>
                <a:ea typeface="Arial"/>
                <a:cs typeface="Arial"/>
              </a:rPr>
              <a:t>Khi đang lưỡng lự, bạn nhận được cuộc gọi từ một chuyên gia chăm sóc sức khỏe nổi tiếng, người này cũng là một khách hàng quan trọng.</a:t>
            </a:r>
          </a:p>
          <a:p>
            <a:pPr marL="285750" indent="-285750">
              <a:spcAft>
                <a:spcPts val="500"/>
              </a:spcAft>
              <a:buClr>
                <a:schemeClr val="accent2"/>
              </a:buClr>
              <a:buFont typeface="Arial" panose="020B0604020202020204" pitchFamily="34" charset="0"/>
              <a:buChar char="•"/>
            </a:pPr>
            <a:r>
              <a:rPr lang="vi-VN" sz="1300" b="0" i="0" strike="noStrike" cap="none" spc="0" baseline="0">
                <a:solidFill>
                  <a:srgbClr val="181818"/>
                </a:solidFill>
                <a:effectLst/>
                <a:latin typeface="Arial"/>
                <a:ea typeface="Arial"/>
                <a:cs typeface="Arial"/>
              </a:rPr>
              <a:t>Anh ấy nói với bạn rằng con trai anh ấy vừa tốt nghiệp trường y và sẽ là một tài sản quý giá cho công ty bạn.</a:t>
            </a:r>
          </a:p>
          <a:p>
            <a:pPr marL="285750" indent="-285750">
              <a:spcAft>
                <a:spcPts val="1000"/>
              </a:spcAft>
              <a:buClr>
                <a:schemeClr val="accent2"/>
              </a:buClr>
              <a:buFont typeface="Arial" panose="020B0604020202020204" pitchFamily="34" charset="0"/>
              <a:buChar char="•"/>
            </a:pPr>
            <a:r>
              <a:rPr lang="vi-VN" sz="1300" b="0" i="0" strike="noStrike" cap="none" spc="0" baseline="0">
                <a:solidFill>
                  <a:srgbClr val="181818"/>
                </a:solidFill>
                <a:effectLst/>
                <a:latin typeface="Arial"/>
                <a:ea typeface="Arial"/>
                <a:cs typeface="Arial"/>
              </a:rPr>
              <a:t>Bạn đồng ý phỏng vấn cậu ta và nhận thấy rằng cậu ta không phải là ứng cử viên lý tưởng cho vị trí này.</a:t>
            </a:r>
          </a:p>
          <a:p>
            <a:pPr>
              <a:spcAft>
                <a:spcPts val="400"/>
              </a:spcAft>
            </a:pPr>
            <a:r>
              <a:rPr lang="vi-VN" sz="1300" b="1" i="0" u="sng" strike="noStrike" cap="none" spc="0" baseline="0">
                <a:solidFill>
                  <a:srgbClr val="1F366A"/>
                </a:solidFill>
                <a:effectLst/>
                <a:uFill>
                  <a:solidFill>
                    <a:srgbClr val="71B1A2"/>
                  </a:solidFill>
                </a:uFill>
                <a:latin typeface="Arial"/>
                <a:ea typeface="Arial"/>
                <a:cs typeface="Arial"/>
              </a:rPr>
              <a:t>Bạn có nên thuê cậu ta không?</a:t>
            </a:r>
            <a:endParaRPr lang="en-US" sz="1300" b="1" u="sng">
              <a:solidFill>
                <a:schemeClr val="accent1"/>
              </a:solidFill>
              <a:uFill>
                <a:solidFill>
                  <a:schemeClr val="accent3"/>
                </a:solidFill>
              </a:uFill>
            </a:endParaRPr>
          </a:p>
        </p:txBody>
      </p:sp>
      <p:pic>
        <p:nvPicPr>
          <p:cNvPr id="13" name="Picture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A28F15B-3408-ED41-9816-79ECFA2B7B66}"/>
              </a:ext>
            </a:extLst>
          </p:cNvPr>
          <p:cNvPicPr>
            <a:picLocks noChangeAspect="1"/>
          </p:cNvPicPr>
          <p:nvPr/>
        </p:nvPicPr>
        <p:blipFill>
          <a:blip r:embed="rId3">
            <a:alphaModFix amt="8000"/>
            <a:extLst>
              <a:ext uri="{28A0092B-C50C-407E-A947-70E740481C1C}">
                <a14:useLocalDpi xmlns:a14="http://schemas.microsoft.com/office/drawing/2010/main" val="0"/>
              </a:ext>
            </a:extLst>
          </a:blip>
          <a:srcRect t="1225" b="1225"/>
          <a:stretch>
            <a:fillRect/>
          </a:stretch>
        </p:blipFill>
        <p:spPr>
          <a:xfrm rot="2700000">
            <a:off x="5166012" y="1320951"/>
            <a:ext cx="4913268" cy="4792893"/>
          </a:xfrm>
          <a:prstGeom prst="rect">
            <a:avLst/>
          </a:prstGeom>
        </p:spPr>
      </p:pic>
    </p:spTree>
    <p:extLst>
      <p:ext uri="{BB962C8B-B14F-4D97-AF65-F5344CB8AC3E}">
        <p14:creationId xmlns:p14="http://schemas.microsoft.com/office/powerpoint/2010/main" val="356511352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a:solidFill>
                  <a:srgbClr val="1F366A"/>
                </a:solidFill>
                <a:effectLst/>
                <a:latin typeface="Arial"/>
                <a:ea typeface="Arial"/>
                <a:cs typeface="Arial"/>
              </a:rPr>
              <a:t>Xác định Xung đột Lợi ích</a:t>
            </a:r>
          </a:p>
        </p:txBody>
      </p:sp>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vi-VN" sz="1200" b="1" i="0" strike="noStrike" cap="none" spc="0" baseline="0">
                <a:solidFill>
                  <a:srgbClr val="707074"/>
                </a:solidFill>
                <a:effectLst/>
                <a:latin typeface="Arial"/>
                <a:ea typeface="Arial"/>
                <a:cs typeface="Arial"/>
              </a:rPr>
              <a:t>CHÈN TÊN CÔNG TY/SỰ KIỆN/TIÊU ĐỀ/LOGO</a:t>
            </a:r>
            <a:endParaRPr lang="en-US" sz="1200">
              <a:solidFill>
                <a:schemeClr val="accent4"/>
              </a:solidFill>
            </a:endParaRPr>
          </a:p>
        </p:txBody>
      </p:sp>
      <p:pic>
        <p:nvPicPr>
          <p:cNvPr id="10" name="Pictur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700000">
            <a:off x="7086600" y="201168"/>
            <a:ext cx="544167" cy="544167"/>
          </a:xfrm>
          <a:prstGeom prst="rect">
            <a:avLst/>
          </a:prstGeom>
        </p:spPr>
      </p:pic>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504950"/>
            <a:ext cx="4495031" cy="2943860"/>
          </a:xfrm>
          <a:prstGeom prst="rect">
            <a:avLst/>
          </a:prstGeom>
          <a:noFill/>
        </p:spPr>
        <p:txBody>
          <a:bodyPr wrap="square" rtlCol="0">
            <a:spAutoFit/>
          </a:bodyPr>
          <a:lstStyle/>
          <a:p>
            <a:pPr>
              <a:spcAft>
                <a:spcPts val="400"/>
              </a:spcAft>
            </a:pPr>
            <a:r>
              <a:rPr lang="vi-VN" sz="2000" b="1" i="0" strike="noStrike" cap="none" spc="0" baseline="0">
                <a:solidFill>
                  <a:srgbClr val="006D6F"/>
                </a:solidFill>
                <a:effectLst/>
                <a:latin typeface="Arial"/>
                <a:ea typeface="Arial"/>
                <a:cs typeface="Arial"/>
              </a:rPr>
              <a:t>Đại diện bán hàng mới: Phần 2</a:t>
            </a:r>
          </a:p>
          <a:p>
            <a:pPr marL="285750" indent="-285750">
              <a:spcAft>
                <a:spcPts val="500"/>
              </a:spcAft>
              <a:buClr>
                <a:schemeClr val="accent2"/>
              </a:buClr>
              <a:buFont typeface="Arial" panose="020B0604020202020204" pitchFamily="34" charset="0"/>
              <a:buChar char="•"/>
            </a:pPr>
            <a:r>
              <a:rPr lang="vi-VN" sz="1300" b="0" i="0" strike="noStrike" cap="none" spc="0" baseline="0">
                <a:solidFill>
                  <a:srgbClr val="181818"/>
                </a:solidFill>
                <a:effectLst/>
                <a:latin typeface="Arial"/>
                <a:ea typeface="Arial"/>
                <a:cs typeface="Arial"/>
              </a:rPr>
              <a:t>Bạn đang cân nhắc thuê một đại diện bán hàng mới nhưng chưa quyết định được liệu điều đó có cần thiết cho doanh nghiệp của bạn hay không.</a:t>
            </a:r>
          </a:p>
          <a:p>
            <a:pPr marL="285750" indent="-285750">
              <a:spcAft>
                <a:spcPts val="500"/>
              </a:spcAft>
              <a:buClr>
                <a:schemeClr val="accent2"/>
              </a:buClr>
              <a:buFont typeface="Arial" panose="020B0604020202020204" pitchFamily="34" charset="0"/>
              <a:buChar char="•"/>
            </a:pPr>
            <a:r>
              <a:rPr lang="vi-VN" sz="1300" b="0" i="0" strike="noStrike" cap="none" spc="0" baseline="0">
                <a:solidFill>
                  <a:srgbClr val="181818"/>
                </a:solidFill>
                <a:effectLst/>
                <a:latin typeface="Arial"/>
                <a:ea typeface="Arial"/>
                <a:cs typeface="Arial"/>
              </a:rPr>
              <a:t>Khi đang lưỡng lự, bạn nhận được cuộc gọi từ một chuyên gia chăm sóc sức khỏe nổi tiếng, người này cũng là một khách hàng quan trọng.</a:t>
            </a:r>
          </a:p>
          <a:p>
            <a:pPr marL="285750" indent="-285750">
              <a:spcAft>
                <a:spcPts val="500"/>
              </a:spcAft>
              <a:buClr>
                <a:schemeClr val="accent2"/>
              </a:buClr>
              <a:buFont typeface="Arial" panose="020B0604020202020204" pitchFamily="34" charset="0"/>
              <a:buChar char="•"/>
            </a:pPr>
            <a:r>
              <a:rPr lang="vi-VN" sz="1300" b="0" i="0" strike="noStrike" cap="none" spc="0" baseline="0">
                <a:solidFill>
                  <a:srgbClr val="181818"/>
                </a:solidFill>
                <a:effectLst/>
                <a:latin typeface="Arial"/>
                <a:ea typeface="Arial"/>
                <a:cs typeface="Arial"/>
              </a:rPr>
              <a:t>Anh ấy nói với bạn rằng con trai anh ấy vừa tốt nghiệp trường y và sẽ là một tài sản quý giá cho công ty bạn.</a:t>
            </a:r>
          </a:p>
          <a:p>
            <a:pPr marL="285750" indent="-285750">
              <a:spcAft>
                <a:spcPts val="1000"/>
              </a:spcAft>
              <a:buClr>
                <a:schemeClr val="accent2"/>
              </a:buClr>
              <a:buFont typeface="Arial" panose="020B0604020202020204" pitchFamily="34" charset="0"/>
              <a:buChar char="•"/>
            </a:pPr>
            <a:r>
              <a:rPr lang="vi-VN" sz="1300" b="0" i="0" strike="noStrike" cap="none" spc="0" baseline="0">
                <a:solidFill>
                  <a:srgbClr val="181818"/>
                </a:solidFill>
                <a:effectLst/>
                <a:latin typeface="Arial"/>
                <a:ea typeface="Arial"/>
                <a:cs typeface="Arial"/>
              </a:rPr>
              <a:t>Bạn đồng ý phỏng vấn cậu ta và nhận thấy rằng cậu ta không phải là ứng cử viên lý tưởng cho vị trí này.</a:t>
            </a:r>
          </a:p>
          <a:p>
            <a:pPr>
              <a:spcAft>
                <a:spcPts val="400"/>
              </a:spcAft>
            </a:pPr>
            <a:r>
              <a:rPr lang="vi-VN" sz="1300" b="1" i="0" u="sng" strike="noStrike" cap="none" spc="0" baseline="0">
                <a:solidFill>
                  <a:srgbClr val="1F366A"/>
                </a:solidFill>
                <a:effectLst/>
                <a:uFill>
                  <a:solidFill>
                    <a:srgbClr val="71B1A2"/>
                  </a:solidFill>
                </a:uFill>
                <a:latin typeface="Arial"/>
                <a:ea typeface="Arial"/>
                <a:cs typeface="Arial"/>
              </a:rPr>
              <a:t>Bạn có nên thuê cậu ta không?</a:t>
            </a:r>
            <a:endParaRPr lang="en-US" sz="1300" b="1" u="sng">
              <a:solidFill>
                <a:schemeClr val="accent1"/>
              </a:solidFill>
              <a:uFill>
                <a:solidFill>
                  <a:schemeClr val="accent3"/>
                </a:solidFill>
              </a:uFill>
            </a:endParaRPr>
          </a:p>
        </p:txBody>
      </p:sp>
      <p:sp>
        <p:nvSpPr>
          <p:cNvPr id="8" name="Rectangl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A245CB6-930B-6B4C-A2D2-5B474A6C4D6A}"/>
              </a:ext>
            </a:extLst>
          </p:cNvPr>
          <p:cNvSpPr/>
          <p:nvPr/>
        </p:nvSpPr>
        <p:spPr>
          <a:xfrm>
            <a:off x="5486400" y="1581150"/>
            <a:ext cx="3241963" cy="3276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3" name="TextBox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4F6DD4B-CC45-3447-9766-B2A8B0F05344}"/>
              </a:ext>
            </a:extLst>
          </p:cNvPr>
          <p:cNvSpPr txBox="1"/>
          <p:nvPr/>
        </p:nvSpPr>
        <p:spPr>
          <a:xfrm>
            <a:off x="5621481" y="1713909"/>
            <a:ext cx="3106882" cy="3011081"/>
          </a:xfrm>
          <a:prstGeom prst="rect">
            <a:avLst/>
          </a:prstGeom>
          <a:noFill/>
        </p:spPr>
        <p:txBody>
          <a:bodyPr wrap="square" rtlCol="0">
            <a:spAutoFit/>
          </a:bodyPr>
          <a:lstStyle/>
          <a:p>
            <a:pPr>
              <a:spcAft>
                <a:spcPts val="1000"/>
              </a:spcAft>
            </a:pPr>
            <a:r>
              <a:rPr lang="vi-VN" sz="1500" b="1" i="0" strike="noStrike" cap="none" spc="0" baseline="0" dirty="0">
                <a:solidFill>
                  <a:srgbClr val="FFFFFF"/>
                </a:solidFill>
                <a:effectLst/>
                <a:latin typeface="Arial"/>
                <a:ea typeface="Arial"/>
                <a:cs typeface="Arial"/>
              </a:rPr>
              <a:t>Không. Bạn không được thuê con trai của HCP này:</a:t>
            </a:r>
            <a:endParaRPr lang="en-US" dirty="0">
              <a:solidFill>
                <a:srgbClr val="FFFFFF"/>
              </a:solidFill>
            </a:endParaRPr>
          </a:p>
          <a:p>
            <a:pPr marL="342900" indent="-342900">
              <a:spcAft>
                <a:spcPts val="500"/>
              </a:spcAft>
              <a:buFont typeface="+mj-lt"/>
              <a:buAutoNum type="arabicPeriod"/>
            </a:pPr>
            <a:r>
              <a:rPr lang="vi-VN" sz="1300" b="0" i="0" strike="noStrike" cap="none" spc="0" baseline="0" dirty="0">
                <a:solidFill>
                  <a:srgbClr val="FFFFFF"/>
                </a:solidFill>
                <a:effectLst/>
                <a:latin typeface="Arial"/>
                <a:ea typeface="Arial"/>
                <a:cs typeface="Arial"/>
              </a:rPr>
              <a:t>Còn chưa rõ vị trí đại diện bán hàng mới có thực sự cần thiết và chính đáng cho hoạt động kinh doanh hay không.</a:t>
            </a:r>
          </a:p>
          <a:p>
            <a:pPr marL="342900" indent="-342900">
              <a:spcAft>
                <a:spcPts val="500"/>
              </a:spcAft>
              <a:buFont typeface="+mj-lt"/>
              <a:buAutoNum type="arabicPeriod"/>
            </a:pPr>
            <a:r>
              <a:rPr lang="vi-VN" sz="1300" b="0" i="0" strike="noStrike" cap="none" spc="0" baseline="0" dirty="0">
                <a:solidFill>
                  <a:srgbClr val="FFFFFF"/>
                </a:solidFill>
                <a:effectLst/>
                <a:latin typeface="Arial"/>
                <a:ea typeface="Arial"/>
                <a:cs typeface="Arial"/>
              </a:rPr>
              <a:t>Con trai của HCP không phải là ứng cử viên lý tưởng cho vị trí này.</a:t>
            </a:r>
          </a:p>
          <a:p>
            <a:pPr marL="342900" indent="-342900">
              <a:spcAft>
                <a:spcPts val="500"/>
              </a:spcAft>
              <a:buFont typeface="+mj-lt"/>
              <a:buAutoNum type="arabicPeriod"/>
            </a:pPr>
            <a:r>
              <a:rPr lang="vi-VN" sz="1300" b="0" i="0" strike="noStrike" cap="none" spc="0" baseline="0" dirty="0">
                <a:solidFill>
                  <a:srgbClr val="FFFFFF"/>
                </a:solidFill>
                <a:effectLst/>
                <a:latin typeface="Arial"/>
                <a:ea typeface="Arial"/>
                <a:cs typeface="Arial"/>
              </a:rPr>
              <a:t>Việc thuê con trai của HCP này, ngay cả khi cậu ta là ứng viên lý tưởng, sẽ tạo ra xung đột lợi ích vì mối quan hệ của cậu ta với một khách hàng là HCP.</a:t>
            </a:r>
          </a:p>
        </p:txBody>
      </p:sp>
    </p:spTree>
    <p:extLst>
      <p:ext uri="{BB962C8B-B14F-4D97-AF65-F5344CB8AC3E}">
        <p14:creationId xmlns:p14="http://schemas.microsoft.com/office/powerpoint/2010/main" val="274742004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10.31"/>
  <p:tag name="AS_TITLE" val="Aspose.Slides for Java"/>
  <p:tag name="AS_VERSION" val="21.10"/>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Props1.xml><?xml version="1.0" encoding="utf-8"?>
<ds:datastoreItem xmlns:ds="http://schemas.openxmlformats.org/officeDocument/2006/customXml" ds:itemID="{F1F4521A-453F-478C-AED4-B69861D3DE33}">
  <ds:schemaRefs>
    <ds:schemaRef ds:uri="http://schemas.microsoft.com/sharepoint/v3/contenttype/forms"/>
  </ds:schemaRefs>
</ds:datastoreItem>
</file>

<file path=customXml/itemProps2.xml><?xml version="1.0" encoding="utf-8"?>
<ds:datastoreItem xmlns:ds="http://schemas.openxmlformats.org/officeDocument/2006/customXml" ds:itemID="{8F5117D4-28DB-4146-A2D3-569079C133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E3F62EF-0325-4C2B-8349-6A552D264902}">
  <ds:schemaRefs>
    <ds:schemaRef ds:uri="http://purl.org/dc/terms/"/>
    <ds:schemaRef ds:uri="09154ae6-5136-43c5-a3bd-19530b09e54b"/>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f421dfa5-c9ed-4430-a1d6-a910a98df36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944</TotalTime>
  <Words>527</Words>
  <Application>Microsoft Office PowerPoint</Application>
  <PresentationFormat>On-screen Show (16:9)</PresentationFormat>
  <Paragraphs>39</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Milan Tanic</cp:lastModifiedBy>
  <cp:revision>112</cp:revision>
  <dcterms:created xsi:type="dcterms:W3CDTF">2019-12-09T14:45:42Z</dcterms:created>
  <dcterms:modified xsi:type="dcterms:W3CDTF">2022-10-20T16:06:20Z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ies>
</file>